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IBMPlex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bold.fntdata"/><Relationship Id="rId10" Type="http://schemas.openxmlformats.org/officeDocument/2006/relationships/slide" Target="slides/slide5.xml"/><Relationship Id="rId54" Type="http://schemas.openxmlformats.org/officeDocument/2006/relationships/font" Target="fonts/IBMPlexMonoSemiBold-regular.fntdata"/><Relationship Id="rId13" Type="http://schemas.openxmlformats.org/officeDocument/2006/relationships/slide" Target="slides/slide8.xml"/><Relationship Id="rId57" Type="http://schemas.openxmlformats.org/officeDocument/2006/relationships/font" Target="fonts/IBMPlexMonoSemiBold-boldItalic.fntdata"/><Relationship Id="rId12" Type="http://schemas.openxmlformats.org/officeDocument/2006/relationships/slide" Target="slides/slide7.xml"/><Relationship Id="rId56" Type="http://schemas.openxmlformats.org/officeDocument/2006/relationships/font" Target="fonts/IBMPlexMonoSemiBold-italic.fntdata"/><Relationship Id="rId15" Type="http://schemas.openxmlformats.org/officeDocument/2006/relationships/slide" Target="slides/slide10.xml"/><Relationship Id="rId59" Type="http://schemas.openxmlformats.org/officeDocument/2006/relationships/font" Target="fonts/IBMPlexMono-bold.fntdata"/><Relationship Id="rId14" Type="http://schemas.openxmlformats.org/officeDocument/2006/relationships/slide" Target="slides/slide9.xml"/><Relationship Id="rId58" Type="http://schemas.openxmlformats.org/officeDocument/2006/relationships/font" Target="fonts/IBMPlex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c63bfc069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3c63bfc06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c63bfc069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3c63bfc069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Akshat Prakash</a:t>
            </a:r>
            <a:endParaRPr/>
          </a:p>
          <a:p>
            <a:pPr indent="0" lvl="0" marL="0" marR="0" rtl="0" algn="l">
              <a:spcBef>
                <a:spcPts val="0"/>
              </a:spcBef>
              <a:spcAft>
                <a:spcPts val="0"/>
              </a:spcAft>
              <a:buNone/>
            </a:pPr>
            <a:r>
              <a:rPr lang="en-US" sz="1800">
                <a:solidFill>
                  <a:schemeClr val="lt2"/>
                </a:solidFill>
              </a:rPr>
              <a:t>18th July, 2022</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4"/>
          <p:cNvSpPr txBox="1"/>
          <p:nvPr>
            <p:ph idx="1" type="body"/>
          </p:nvPr>
        </p:nvSpPr>
        <p:spPr>
          <a:xfrm>
            <a:off x="770000" y="1825625"/>
            <a:ext cx="48822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Describe how data were processed</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You need to present your data wrangling process using key phrases and flowcharts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https://github.com/nghhai96/DataScience-CapstoneProject/blob/bbb7684e9a49ca839157 b82a96eab596f33c675b/labs-jupyterspacex-Data%20wrangling.ipynb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4" name="Google Shape;16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5" name="Google Shape;165;p24"/>
          <p:cNvPicPr preferRelativeResize="0"/>
          <p:nvPr/>
        </p:nvPicPr>
        <p:blipFill>
          <a:blip r:embed="rId4">
            <a:alphaModFix/>
          </a:blip>
          <a:stretch>
            <a:fillRect/>
          </a:stretch>
        </p:blipFill>
        <p:spPr>
          <a:xfrm>
            <a:off x="5910250" y="1422475"/>
            <a:ext cx="5461000" cy="494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charts were plotted and why you used those charts</a:t>
            </a:r>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Payload Mass vs. Flight Number vs Launch Outcome Scatter Plot: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 First stage is more likely to land in later launches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 Seems the more massive the payload, the less likely First stage returns</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Launch Site vs. Flight Number vs. Launch Outcome: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 Successful First Stage return improves over launches for all 3 sites</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 • CCAFS SLC 40 site is used for launches more often than the other 2 sites</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 https://github.com/nghhai96/Data-Science-CapstoneProject/blob/bbb7684e9a49ca839157b82a96eab596f33c675b/j upyter-labs-eda-dataviz.ipynb </a:t>
            </a:r>
            <a:endParaRPr sz="2200">
              <a:solidFill>
                <a:srgbClr val="292929"/>
              </a:solidFill>
            </a:endParaRPr>
          </a:p>
        </p:txBody>
      </p:sp>
      <p:sp>
        <p:nvSpPr>
          <p:cNvPr id="172" name="Google Shape;17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6"/>
          <p:cNvSpPr txBox="1"/>
          <p:nvPr>
            <p:ph idx="1" type="body"/>
          </p:nvPr>
        </p:nvSpPr>
        <p:spPr>
          <a:xfrm>
            <a:off x="770000" y="1167275"/>
            <a:ext cx="9745500" cy="52599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https://github.com/nghhai96/Data-Science-CapstoneProject/blob/303c003201170fa2aa5cec9baf3e38f7b21fb71b/jupyter-labs-eda-sqlcoursera_sqllite.ipynb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1: Get Launch Site names</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 Task 2: Get data with launch sites names starting with CCA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3: Get total Payload Mass carried by booster launched by NASA (CRS)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4: Get average Payload Mass carried by booster version F9 v1.1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5: Get the day of the first successful landing outcome in the ground pad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6: Get Booster Versions with a payload range of 4000kg to 6000kg and successfully land on a drone ship.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7: Get the mission outcome counts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8: Get booster versions that carried the maximum payload</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 Task 9: Get data on failed landing onto a drone ship in the year 2015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292929"/>
                </a:solidFill>
              </a:rPr>
              <a:t>• Task 10: Rank the count of successful landing outcomes between the date 04-06-2010 and 20-03-2017 in descending order</a:t>
            </a:r>
            <a:endParaRPr sz="24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4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400">
              <a:solidFill>
                <a:schemeClr val="dk1"/>
              </a:solidFill>
              <a:latin typeface="Calibri"/>
              <a:ea typeface="Calibri"/>
              <a:cs typeface="Calibri"/>
              <a:sym typeface="Calibri"/>
            </a:endParaRPr>
          </a:p>
        </p:txBody>
      </p:sp>
      <p:sp>
        <p:nvSpPr>
          <p:cNvPr id="179" name="Google Shape;179;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Added objects to Map:</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  Launch Sites, and their names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 Marker Cluster for each launch site to illustrate the successful and failed landings, for easily visualizing the number of launches and their landing success rate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Distance from site CCAFS LC – 40 to the nearest City, Highway, Railroad, and Coast, to understand the importance of launch site location. Launch sites are generally far from cities and near the coast for safety reasons. They are near highways and railroads for efficient building materials transport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 https://github.com/nghhai96/Data-Science-CapstoneProject/blob/fa704123b178f32b452b1e54dd8474027a89ad8d/lab_jupyter_launc h_site_location.ipynb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6" name="Google Shape;186;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A drop-down menu for choosing a site’s successful landing rate on a pie chart. If the all-sites option is selected, the percentage of successful landings for each site is displayed on a pie chart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A payload range slider as input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A graph that displays the correlation between Payload and Success for selected sites/site with a selected payload range. The interactive graph lets the user see how payload mass and site location affects the landing success rate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Add the GitHub URL of your completed Plotly Dash lab, as an external reference and peer-review purpose</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https://github.com/nghhai96/Data-Science-CapstoneProject/blob/fa704123b178f32b452b1e54dd8474027a89ad8d/dash_interactive.p y </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93" name="Google Shape;193;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29"/>
          <p:cNvSpPr txBox="1"/>
          <p:nvPr>
            <p:ph idx="1" type="body"/>
          </p:nvPr>
        </p:nvSpPr>
        <p:spPr>
          <a:xfrm>
            <a:off x="770001" y="1825625"/>
            <a:ext cx="4809300" cy="43512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Using Grid Search CV for Logistic Regression, Decision Tree Classification, Support Vector Machine, and K-nearest Neighbors to find which model has the best Test Score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https://github.com/nghhai96 /Data-Science-CapstoneProject/blob/ef52dff6eb57b 695ea245410075d333d1 1537995/SpaceX_Machine %20Learning%20Prediction _Part_5.ipynb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0" name="Google Shape;20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201" name="Google Shape;201;p29"/>
          <p:cNvPicPr preferRelativeResize="0"/>
          <p:nvPr/>
        </p:nvPicPr>
        <p:blipFill>
          <a:blip r:embed="rId4">
            <a:alphaModFix/>
          </a:blip>
          <a:stretch>
            <a:fillRect/>
          </a:stretch>
        </p:blipFill>
        <p:spPr>
          <a:xfrm>
            <a:off x="5375876" y="1825624"/>
            <a:ext cx="6307900" cy="39117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8" name="Google Shape;20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32"/>
          <p:cNvPicPr preferRelativeResize="0"/>
          <p:nvPr/>
        </p:nvPicPr>
        <p:blipFill>
          <a:blip r:embed="rId4">
            <a:alphaModFix/>
          </a:blip>
          <a:stretch>
            <a:fillRect/>
          </a:stretch>
        </p:blipFill>
        <p:spPr>
          <a:xfrm>
            <a:off x="1547250" y="1661474"/>
            <a:ext cx="9593485" cy="4633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8" name="Google Shape;228;p33"/>
          <p:cNvPicPr preferRelativeResize="0"/>
          <p:nvPr/>
        </p:nvPicPr>
        <p:blipFill>
          <a:blip r:embed="rId4">
            <a:alphaModFix/>
          </a:blip>
          <a:stretch>
            <a:fillRect/>
          </a:stretch>
        </p:blipFill>
        <p:spPr>
          <a:xfrm>
            <a:off x="1229263" y="1675999"/>
            <a:ext cx="9733484" cy="4633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34"/>
          <p:cNvPicPr preferRelativeResize="0"/>
          <p:nvPr/>
        </p:nvPicPr>
        <p:blipFill>
          <a:blip r:embed="rId4">
            <a:alphaModFix/>
          </a:blip>
          <a:stretch>
            <a:fillRect/>
          </a:stretch>
        </p:blipFill>
        <p:spPr>
          <a:xfrm>
            <a:off x="2651475" y="1342425"/>
            <a:ext cx="7533801" cy="5183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2" name="Google Shape;242;p35"/>
          <p:cNvPicPr preferRelativeResize="0"/>
          <p:nvPr/>
        </p:nvPicPr>
        <p:blipFill>
          <a:blip r:embed="rId4">
            <a:alphaModFix/>
          </a:blip>
          <a:stretch>
            <a:fillRect/>
          </a:stretch>
        </p:blipFill>
        <p:spPr>
          <a:xfrm>
            <a:off x="152400" y="1734124"/>
            <a:ext cx="11887200" cy="38322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9" name="Google Shape;249;p36"/>
          <p:cNvPicPr preferRelativeResize="0"/>
          <p:nvPr/>
        </p:nvPicPr>
        <p:blipFill>
          <a:blip r:embed="rId4">
            <a:alphaModFix/>
          </a:blip>
          <a:stretch>
            <a:fillRect/>
          </a:stretch>
        </p:blipFill>
        <p:spPr>
          <a:xfrm>
            <a:off x="152400" y="1952049"/>
            <a:ext cx="11887200" cy="39062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6" name="Google Shape;256;p37"/>
          <p:cNvPicPr preferRelativeResize="0"/>
          <p:nvPr/>
        </p:nvPicPr>
        <p:blipFill>
          <a:blip r:embed="rId4">
            <a:alphaModFix/>
          </a:blip>
          <a:stretch>
            <a:fillRect/>
          </a:stretch>
        </p:blipFill>
        <p:spPr>
          <a:xfrm>
            <a:off x="530175" y="1554675"/>
            <a:ext cx="7716524" cy="515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3" name="Google Shape;263;p38"/>
          <p:cNvPicPr preferRelativeResize="0"/>
          <p:nvPr/>
        </p:nvPicPr>
        <p:blipFill>
          <a:blip r:embed="rId4">
            <a:alphaModFix/>
          </a:blip>
          <a:stretch>
            <a:fillRect/>
          </a:stretch>
        </p:blipFill>
        <p:spPr>
          <a:xfrm>
            <a:off x="770000" y="1545224"/>
            <a:ext cx="6461211" cy="4633074"/>
          </a:xfrm>
          <a:prstGeom prst="rect">
            <a:avLst/>
          </a:prstGeom>
          <a:noFill/>
          <a:ln>
            <a:noFill/>
          </a:ln>
        </p:spPr>
      </p:pic>
      <p:sp>
        <p:nvSpPr>
          <p:cNvPr id="264" name="Google Shape;264;p38"/>
          <p:cNvSpPr txBox="1"/>
          <p:nvPr>
            <p:ph idx="1" type="body"/>
          </p:nvPr>
        </p:nvSpPr>
        <p:spPr>
          <a:xfrm>
            <a:off x="770000" y="6178289"/>
            <a:ext cx="9745500" cy="4668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 Use distinct call on “Launch Site” column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39"/>
          <p:cNvSpPr txBox="1"/>
          <p:nvPr>
            <p:ph idx="1" type="body"/>
          </p:nvPr>
        </p:nvSpPr>
        <p:spPr>
          <a:xfrm>
            <a:off x="770000" y="5710139"/>
            <a:ext cx="9745500" cy="4668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Use LIKE to find word string ‘CCA%’ in “Launch Site” column </a:t>
            </a:r>
            <a:endParaRPr/>
          </a:p>
        </p:txBody>
      </p:sp>
      <p:sp>
        <p:nvSpPr>
          <p:cNvPr id="271" name="Google Shape;27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2" name="Google Shape;272;p39"/>
          <p:cNvPicPr preferRelativeResize="0"/>
          <p:nvPr/>
        </p:nvPicPr>
        <p:blipFill>
          <a:blip r:embed="rId4">
            <a:alphaModFix/>
          </a:blip>
          <a:stretch>
            <a:fillRect/>
          </a:stretch>
        </p:blipFill>
        <p:spPr>
          <a:xfrm>
            <a:off x="966050" y="1240099"/>
            <a:ext cx="9487001" cy="4317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40"/>
          <p:cNvSpPr txBox="1"/>
          <p:nvPr>
            <p:ph idx="1" type="body"/>
          </p:nvPr>
        </p:nvSpPr>
        <p:spPr>
          <a:xfrm>
            <a:off x="770000" y="5652015"/>
            <a:ext cx="9745500" cy="684900"/>
          </a:xfrm>
          <a:prstGeom prst="rect">
            <a:avLst/>
          </a:prstGeom>
          <a:noFill/>
          <a:ln>
            <a:noFill/>
          </a:ln>
        </p:spPr>
        <p:txBody>
          <a:bodyPr anchorCtr="0" anchor="t" bIns="45700" lIns="91425" spcFirstLastPara="1" rIns="91425" wrap="square" tIns="45700">
            <a:normAutofit lnSpcReduction="20000"/>
          </a:bodyPr>
          <a:lstStyle/>
          <a:p>
            <a:pPr indent="0" lvl="0" marL="457200" marR="0" rtl="0" algn="l">
              <a:lnSpc>
                <a:spcPct val="100000"/>
              </a:lnSpc>
              <a:spcBef>
                <a:spcPts val="1400"/>
              </a:spcBef>
              <a:spcAft>
                <a:spcPts val="0"/>
              </a:spcAft>
              <a:buNone/>
            </a:pPr>
            <a:r>
              <a:rPr lang="en-US" sz="2200">
                <a:solidFill>
                  <a:srgbClr val="292929"/>
                </a:solidFill>
              </a:rPr>
              <a:t>Use sum() method on “Payload mass kg” column with filter customer == NASA (CRS)</a:t>
            </a:r>
            <a:endParaRPr/>
          </a:p>
        </p:txBody>
      </p:sp>
      <p:sp>
        <p:nvSpPr>
          <p:cNvPr id="279" name="Google Shape;27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0" name="Google Shape;280;p40"/>
          <p:cNvPicPr preferRelativeResize="0"/>
          <p:nvPr/>
        </p:nvPicPr>
        <p:blipFill>
          <a:blip r:embed="rId4">
            <a:alphaModFix/>
          </a:blip>
          <a:stretch>
            <a:fillRect/>
          </a:stretch>
        </p:blipFill>
        <p:spPr>
          <a:xfrm>
            <a:off x="1431025" y="1409375"/>
            <a:ext cx="9666499" cy="4090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41"/>
          <p:cNvSpPr txBox="1"/>
          <p:nvPr>
            <p:ph idx="1" type="body"/>
          </p:nvPr>
        </p:nvSpPr>
        <p:spPr>
          <a:xfrm>
            <a:off x="770000" y="5627914"/>
            <a:ext cx="9745500" cy="549000"/>
          </a:xfrm>
          <a:prstGeom prst="rect">
            <a:avLst/>
          </a:prstGeom>
          <a:noFill/>
          <a:ln>
            <a:noFill/>
          </a:ln>
        </p:spPr>
        <p:txBody>
          <a:bodyPr anchorCtr="0" anchor="t" bIns="45700" lIns="91425" spcFirstLastPara="1" rIns="91425" wrap="square" tIns="45700">
            <a:normAutofit fontScale="85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Use avg() method on “Payload mass kg” column with filter booster version == F9 v1.1</a:t>
            </a:r>
            <a:endParaRPr/>
          </a:p>
        </p:txBody>
      </p:sp>
      <p:sp>
        <p:nvSpPr>
          <p:cNvPr id="287" name="Google Shape;28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8" name="Google Shape;288;p41"/>
          <p:cNvPicPr preferRelativeResize="0"/>
          <p:nvPr/>
        </p:nvPicPr>
        <p:blipFill>
          <a:blip r:embed="rId4">
            <a:alphaModFix/>
          </a:blip>
          <a:stretch>
            <a:fillRect/>
          </a:stretch>
        </p:blipFill>
        <p:spPr>
          <a:xfrm>
            <a:off x="770000" y="1423900"/>
            <a:ext cx="10071074" cy="412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42"/>
          <p:cNvSpPr txBox="1"/>
          <p:nvPr>
            <p:ph idx="1" type="body"/>
          </p:nvPr>
        </p:nvSpPr>
        <p:spPr>
          <a:xfrm>
            <a:off x="770000" y="6025628"/>
            <a:ext cx="9745500" cy="401700"/>
          </a:xfrm>
          <a:prstGeom prst="rect">
            <a:avLst/>
          </a:prstGeom>
          <a:noFill/>
          <a:ln>
            <a:noFill/>
          </a:ln>
        </p:spPr>
        <p:txBody>
          <a:bodyPr anchorCtr="0" anchor="t" bIns="45700" lIns="91425" spcFirstLastPara="1" rIns="91425" wrap="square" tIns="45700">
            <a:normAutofit fontScale="77500"/>
          </a:bodyPr>
          <a:lstStyle/>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Use min() function on “Date” column with filter landing outcome == Success (ground pad)</a:t>
            </a:r>
            <a:endParaRPr/>
          </a:p>
        </p:txBody>
      </p:sp>
      <p:sp>
        <p:nvSpPr>
          <p:cNvPr id="295" name="Google Shape;295;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6" name="Google Shape;296;p42"/>
          <p:cNvPicPr preferRelativeResize="0"/>
          <p:nvPr/>
        </p:nvPicPr>
        <p:blipFill>
          <a:blip r:embed="rId4">
            <a:alphaModFix/>
          </a:blip>
          <a:stretch>
            <a:fillRect/>
          </a:stretch>
        </p:blipFill>
        <p:spPr>
          <a:xfrm>
            <a:off x="1314775" y="1382875"/>
            <a:ext cx="9070374" cy="434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43"/>
          <p:cNvSpPr txBox="1"/>
          <p:nvPr>
            <p:ph idx="1" type="body"/>
          </p:nvPr>
        </p:nvSpPr>
        <p:spPr>
          <a:xfrm>
            <a:off x="770000" y="5775359"/>
            <a:ext cx="9745500" cy="7194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Get “Booster Version” column with filter “payload mass kg” between 4000 and 6000, and landing outcome == Success (drone ship) </a:t>
            </a:r>
            <a:endParaRPr/>
          </a:p>
        </p:txBody>
      </p:sp>
      <p:sp>
        <p:nvSpPr>
          <p:cNvPr id="303" name="Google Shape;303;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4" name="Google Shape;304;p43"/>
          <p:cNvPicPr preferRelativeResize="0"/>
          <p:nvPr/>
        </p:nvPicPr>
        <p:blipFill>
          <a:blip r:embed="rId4">
            <a:alphaModFix/>
          </a:blip>
          <a:stretch>
            <a:fillRect/>
          </a:stretch>
        </p:blipFill>
        <p:spPr>
          <a:xfrm>
            <a:off x="152400" y="1471650"/>
            <a:ext cx="11860550" cy="415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482023"/>
            <a:ext cx="10515600" cy="4765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t>
            </a:r>
            <a:r>
              <a:rPr lang="en-US" sz="2200">
                <a:solidFill>
                  <a:srgbClr val="292929"/>
                </a:solidFill>
              </a:rPr>
              <a:t>Our aim was to find the factors that affected the success of SpaceX missions, such as the rocket design, payload, etc</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For Data collection, we use SpaceX web API to retrieve raw Data as well as SpaceX wikipedia page.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We fit data into classification models: Logistic Regression, Decision Tree, Support Vector Machine, k-Nearest Neighbors and find which model is best for predicting landing outcome.</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44"/>
          <p:cNvSpPr txBox="1"/>
          <p:nvPr>
            <p:ph idx="1" type="body"/>
          </p:nvPr>
        </p:nvSpPr>
        <p:spPr>
          <a:xfrm>
            <a:off x="770000" y="5775355"/>
            <a:ext cx="9745500" cy="549000"/>
          </a:xfrm>
          <a:prstGeom prst="rect">
            <a:avLst/>
          </a:prstGeom>
          <a:noFill/>
          <a:ln>
            <a:noFill/>
          </a:ln>
        </p:spPr>
        <p:txBody>
          <a:bodyPr anchorCtr="0" anchor="t" bIns="45700" lIns="91425" spcFirstLastPara="1" rIns="91425" wrap="square" tIns="45700">
            <a:normAutofit fontScale="85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Use Count() on Mission Outcome column, with group by methods on Mission Outcome</a:t>
            </a:r>
            <a:endParaRPr/>
          </a:p>
        </p:txBody>
      </p:sp>
      <p:sp>
        <p:nvSpPr>
          <p:cNvPr id="311" name="Google Shape;311;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2" name="Google Shape;312;p44"/>
          <p:cNvPicPr preferRelativeResize="0"/>
          <p:nvPr/>
        </p:nvPicPr>
        <p:blipFill>
          <a:blip r:embed="rId4">
            <a:alphaModFix/>
          </a:blip>
          <a:stretch>
            <a:fillRect/>
          </a:stretch>
        </p:blipFill>
        <p:spPr>
          <a:xfrm>
            <a:off x="1766050" y="1493438"/>
            <a:ext cx="8659900" cy="41295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45"/>
          <p:cNvSpPr txBox="1"/>
          <p:nvPr>
            <p:ph idx="1" type="body"/>
          </p:nvPr>
        </p:nvSpPr>
        <p:spPr>
          <a:xfrm>
            <a:off x="770000" y="5627929"/>
            <a:ext cx="9745500" cy="799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Use subquery max() to filter Booster Versions where they have max payload</a:t>
            </a:r>
            <a:endParaRPr/>
          </a:p>
        </p:txBody>
      </p:sp>
      <p:sp>
        <p:nvSpPr>
          <p:cNvPr id="319" name="Google Shape;31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0" name="Google Shape;320;p45"/>
          <p:cNvPicPr preferRelativeResize="0"/>
          <p:nvPr/>
        </p:nvPicPr>
        <p:blipFill>
          <a:blip r:embed="rId4">
            <a:alphaModFix/>
          </a:blip>
          <a:stretch>
            <a:fillRect/>
          </a:stretch>
        </p:blipFill>
        <p:spPr>
          <a:xfrm>
            <a:off x="2709600" y="1482025"/>
            <a:ext cx="6511975" cy="399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46"/>
          <p:cNvSpPr txBox="1"/>
          <p:nvPr>
            <p:ph idx="1" type="body"/>
          </p:nvPr>
        </p:nvSpPr>
        <p:spPr>
          <a:xfrm>
            <a:off x="770000" y="5758690"/>
            <a:ext cx="9745500" cy="5490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Use substr() method to extract month and year for filtering. Filters landing outome == ‘Failure (drone ship)’, year. Display booster version and the month it is used </a:t>
            </a:r>
            <a:endParaRPr sz="2800">
              <a:solidFill>
                <a:srgbClr val="292929"/>
              </a:solidFill>
              <a:latin typeface="Arial"/>
              <a:ea typeface="Arial"/>
              <a:cs typeface="Arial"/>
              <a:sym typeface="Arial"/>
            </a:endParaRPr>
          </a:p>
        </p:txBody>
      </p:sp>
      <p:sp>
        <p:nvSpPr>
          <p:cNvPr id="327" name="Google Shape;327;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8" name="Google Shape;328;p46"/>
          <p:cNvPicPr preferRelativeResize="0"/>
          <p:nvPr/>
        </p:nvPicPr>
        <p:blipFill>
          <a:blip r:embed="rId4">
            <a:alphaModFix/>
          </a:blip>
          <a:stretch>
            <a:fillRect/>
          </a:stretch>
        </p:blipFill>
        <p:spPr>
          <a:xfrm>
            <a:off x="152400" y="1450912"/>
            <a:ext cx="11815851" cy="41553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47"/>
          <p:cNvSpPr txBox="1"/>
          <p:nvPr>
            <p:ph idx="1" type="body"/>
          </p:nvPr>
        </p:nvSpPr>
        <p:spPr>
          <a:xfrm>
            <a:off x="770000" y="5775364"/>
            <a:ext cx="9745500" cy="9375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2200">
                <a:solidFill>
                  <a:srgbClr val="292929"/>
                </a:solidFill>
              </a:rPr>
              <a:t> Use a combination of count(), group by, filtering in (), and filtering date between </a:t>
            </a:r>
            <a:endParaRPr/>
          </a:p>
        </p:txBody>
      </p:sp>
      <p:sp>
        <p:nvSpPr>
          <p:cNvPr id="335" name="Google Shape;335;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6" name="Google Shape;336;p47"/>
          <p:cNvPicPr preferRelativeResize="0"/>
          <p:nvPr/>
        </p:nvPicPr>
        <p:blipFill>
          <a:blip r:embed="rId4">
            <a:alphaModFix/>
          </a:blip>
          <a:stretch>
            <a:fillRect/>
          </a:stretch>
        </p:blipFill>
        <p:spPr>
          <a:xfrm>
            <a:off x="152400" y="1240099"/>
            <a:ext cx="11887201" cy="35678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49"/>
          <p:cNvSpPr txBox="1"/>
          <p:nvPr>
            <p:ph idx="1" type="body"/>
          </p:nvPr>
        </p:nvSpPr>
        <p:spPr>
          <a:xfrm>
            <a:off x="770000" y="5627997"/>
            <a:ext cx="9745500" cy="549000"/>
          </a:xfrm>
          <a:prstGeom prst="rect">
            <a:avLst/>
          </a:prstGeom>
          <a:noFill/>
          <a:ln>
            <a:noFill/>
          </a:ln>
        </p:spPr>
        <p:txBody>
          <a:bodyPr anchorCtr="0" anchor="t" bIns="45700" lIns="91425" spcFirstLastPara="1" rIns="91425" wrap="square" tIns="45700">
            <a:normAutofit fontScale="92500" lnSpcReduction="20000"/>
          </a:bodyPr>
          <a:lstStyle/>
          <a:p>
            <a:pPr indent="-50800" lvl="0" marL="228600" marR="0" rtl="0" algn="l">
              <a:lnSpc>
                <a:spcPct val="90000"/>
              </a:lnSpc>
              <a:spcBef>
                <a:spcPts val="1000"/>
              </a:spcBef>
              <a:spcAft>
                <a:spcPts val="0"/>
              </a:spcAft>
              <a:buClr>
                <a:schemeClr val="dk1"/>
              </a:buClr>
              <a:buSzPct val="127272"/>
              <a:buFont typeface="Arial"/>
              <a:buNone/>
            </a:pPr>
            <a:r>
              <a:rPr lang="en-US" sz="2200">
                <a:solidFill>
                  <a:srgbClr val="292929"/>
                </a:solidFill>
              </a:rPr>
              <a:t>Launch Sites are near the coast for safety reasons, and near the equator line for better launch </a:t>
            </a:r>
            <a:endParaRPr sz="2800">
              <a:solidFill>
                <a:schemeClr val="dk1"/>
              </a:solidFill>
              <a:latin typeface="Calibri"/>
              <a:ea typeface="Calibri"/>
              <a:cs typeface="Calibri"/>
              <a:sym typeface="Calibri"/>
            </a:endParaRPr>
          </a:p>
        </p:txBody>
      </p:sp>
      <p:sp>
        <p:nvSpPr>
          <p:cNvPr id="348" name="Google Shape;348;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a:t>
            </a:r>
            <a:endParaRPr/>
          </a:p>
        </p:txBody>
      </p:sp>
      <p:pic>
        <p:nvPicPr>
          <p:cNvPr id="349" name="Google Shape;349;p49"/>
          <p:cNvPicPr preferRelativeResize="0"/>
          <p:nvPr/>
        </p:nvPicPr>
        <p:blipFill>
          <a:blip r:embed="rId4">
            <a:alphaModFix/>
          </a:blip>
          <a:stretch>
            <a:fillRect/>
          </a:stretch>
        </p:blipFill>
        <p:spPr>
          <a:xfrm>
            <a:off x="1148275" y="1394850"/>
            <a:ext cx="8988950" cy="4080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50"/>
          <p:cNvSpPr txBox="1"/>
          <p:nvPr>
            <p:ph idx="1" type="body"/>
          </p:nvPr>
        </p:nvSpPr>
        <p:spPr>
          <a:xfrm>
            <a:off x="770000" y="5695632"/>
            <a:ext cx="9745500" cy="731700"/>
          </a:xfrm>
          <a:prstGeom prst="rect">
            <a:avLst/>
          </a:prstGeom>
          <a:noFill/>
          <a:ln>
            <a:noFill/>
          </a:ln>
        </p:spPr>
        <p:txBody>
          <a:bodyPr anchorCtr="0" anchor="t" bIns="45700" lIns="91425" spcFirstLastPara="1" rIns="91425" wrap="square" tIns="45700">
            <a:normAutofit fontScale="70000" lnSpcReduction="20000"/>
          </a:bodyPr>
          <a:lstStyle/>
          <a:p>
            <a:pPr indent="-218440" lvl="0" marL="228600" marR="0" rtl="0" algn="l">
              <a:lnSpc>
                <a:spcPct val="100000"/>
              </a:lnSpc>
              <a:spcBef>
                <a:spcPts val="1400"/>
              </a:spcBef>
              <a:spcAft>
                <a:spcPts val="0"/>
              </a:spcAft>
              <a:buClr>
                <a:srgbClr val="292929"/>
              </a:buClr>
              <a:buSzPct val="100000"/>
              <a:buFont typeface="Arial"/>
              <a:buChar char="•"/>
            </a:pPr>
            <a:r>
              <a:rPr lang="en-US" sz="2914">
                <a:solidFill>
                  <a:srgbClr val="292929"/>
                </a:solidFill>
              </a:rPr>
              <a:t>There are more launches on the west coast, as it is nearer to the equator line </a:t>
            </a:r>
            <a:endParaRPr sz="3514">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ct val="100000"/>
              <a:buFont typeface="Arial"/>
              <a:buNone/>
            </a:pPr>
            <a:r>
              <a:t/>
            </a:r>
            <a:endParaRPr sz="2800">
              <a:solidFill>
                <a:srgbClr val="292929"/>
              </a:solidFill>
              <a:latin typeface="Calibri"/>
              <a:ea typeface="Calibri"/>
              <a:cs typeface="Calibri"/>
              <a:sym typeface="Calibri"/>
            </a:endParaRPr>
          </a:p>
        </p:txBody>
      </p:sp>
      <p:sp>
        <p:nvSpPr>
          <p:cNvPr id="356" name="Google Shape;356;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Landing Success Rate</a:t>
            </a:r>
            <a:endParaRPr/>
          </a:p>
        </p:txBody>
      </p:sp>
      <p:pic>
        <p:nvPicPr>
          <p:cNvPr id="357" name="Google Shape;357;p50"/>
          <p:cNvPicPr preferRelativeResize="0"/>
          <p:nvPr/>
        </p:nvPicPr>
        <p:blipFill>
          <a:blip r:embed="rId4">
            <a:alphaModFix/>
          </a:blip>
          <a:stretch>
            <a:fillRect/>
          </a:stretch>
        </p:blipFill>
        <p:spPr>
          <a:xfrm>
            <a:off x="1406075" y="1346538"/>
            <a:ext cx="9243449" cy="4090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51"/>
          <p:cNvSpPr txBox="1"/>
          <p:nvPr>
            <p:ph idx="1" type="body"/>
          </p:nvPr>
        </p:nvSpPr>
        <p:spPr>
          <a:xfrm>
            <a:off x="770000" y="6025648"/>
            <a:ext cx="8597700" cy="549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600"/>
              <a:t>• Launch Site KSC LC 39A has the highest success rate </a:t>
            </a:r>
            <a:endParaRPr sz="1600"/>
          </a:p>
        </p:txBody>
      </p:sp>
      <p:sp>
        <p:nvSpPr>
          <p:cNvPr id="364" name="Google Shape;36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Sites Landing Success rate</a:t>
            </a:r>
            <a:endParaRPr/>
          </a:p>
        </p:txBody>
      </p:sp>
      <p:pic>
        <p:nvPicPr>
          <p:cNvPr id="365" name="Google Shape;365;p51"/>
          <p:cNvPicPr preferRelativeResize="0"/>
          <p:nvPr/>
        </p:nvPicPr>
        <p:blipFill>
          <a:blip r:embed="rId4">
            <a:alphaModFix/>
          </a:blip>
          <a:stretch>
            <a:fillRect/>
          </a:stretch>
        </p:blipFill>
        <p:spPr>
          <a:xfrm>
            <a:off x="0" y="1168381"/>
            <a:ext cx="12192002" cy="45212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53"/>
          <p:cNvSpPr txBox="1"/>
          <p:nvPr>
            <p:ph idx="1" type="body"/>
          </p:nvPr>
        </p:nvSpPr>
        <p:spPr>
          <a:xfrm>
            <a:off x="770000" y="5627928"/>
            <a:ext cx="9745500" cy="7071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 KSC LC-39A has the most number of success landings </a:t>
            </a:r>
            <a:endParaRPr sz="2200">
              <a:solidFill>
                <a:srgbClr val="292929"/>
              </a:solidFill>
              <a:latin typeface="Arial"/>
              <a:ea typeface="Arial"/>
              <a:cs typeface="Arial"/>
              <a:sym typeface="Arial"/>
            </a:endParaRPr>
          </a:p>
        </p:txBody>
      </p:sp>
      <p:sp>
        <p:nvSpPr>
          <p:cNvPr id="377" name="Google Shape;377;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All Sites Contribution of Success Landings</a:t>
            </a:r>
            <a:endParaRPr/>
          </a:p>
        </p:txBody>
      </p:sp>
      <p:pic>
        <p:nvPicPr>
          <p:cNvPr id="378" name="Google Shape;378;p53"/>
          <p:cNvPicPr preferRelativeResize="0"/>
          <p:nvPr/>
        </p:nvPicPr>
        <p:blipFill>
          <a:blip r:embed="rId4">
            <a:alphaModFix/>
          </a:blip>
          <a:stretch>
            <a:fillRect/>
          </a:stretch>
        </p:blipFill>
        <p:spPr>
          <a:xfrm>
            <a:off x="225050" y="1487099"/>
            <a:ext cx="11887201" cy="36143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58700" y="1482025"/>
            <a:ext cx="10399500" cy="4751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SpaceX has the aim to make </a:t>
            </a:r>
            <a:r>
              <a:rPr lang="en-US" sz="2200">
                <a:solidFill>
                  <a:srgbClr val="292929"/>
                </a:solidFill>
              </a:rPr>
              <a:t>space</a:t>
            </a:r>
            <a:r>
              <a:rPr lang="en-US" sz="2200">
                <a:solidFill>
                  <a:srgbClr val="292929"/>
                </a:solidFill>
              </a:rPr>
              <a:t> flights more cheaper by first stage landings.</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rPr>
              <a:t>We will predict landing outcomes on data of previous launces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54"/>
          <p:cNvSpPr txBox="1"/>
          <p:nvPr>
            <p:ph idx="1" type="body"/>
          </p:nvPr>
        </p:nvSpPr>
        <p:spPr>
          <a:xfrm>
            <a:off x="734025" y="5627930"/>
            <a:ext cx="10551600" cy="7992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KSC LC-39A launching site has the highest success landing percentage </a:t>
            </a:r>
            <a:endParaRPr sz="2800">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385" name="Google Shape;385;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KSC LC-39A Success Landing Percentage</a:t>
            </a:r>
            <a:endParaRPr/>
          </a:p>
        </p:txBody>
      </p:sp>
      <p:pic>
        <p:nvPicPr>
          <p:cNvPr id="386" name="Google Shape;386;p54"/>
          <p:cNvPicPr preferRelativeResize="0"/>
          <p:nvPr/>
        </p:nvPicPr>
        <p:blipFill>
          <a:blip r:embed="rId4">
            <a:alphaModFix/>
          </a:blip>
          <a:stretch>
            <a:fillRect/>
          </a:stretch>
        </p:blipFill>
        <p:spPr>
          <a:xfrm>
            <a:off x="152400" y="1533624"/>
            <a:ext cx="11887200" cy="36483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3" name="Google Shape;393;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 Landings with different Booster Versions and Payloads </a:t>
            </a:r>
            <a:endParaRPr/>
          </a:p>
        </p:txBody>
      </p:sp>
      <p:pic>
        <p:nvPicPr>
          <p:cNvPr id="394" name="Google Shape;394;p55"/>
          <p:cNvPicPr preferRelativeResize="0"/>
          <p:nvPr/>
        </p:nvPicPr>
        <p:blipFill>
          <a:blip r:embed="rId4">
            <a:alphaModFix/>
          </a:blip>
          <a:stretch>
            <a:fillRect/>
          </a:stretch>
        </p:blipFill>
        <p:spPr>
          <a:xfrm>
            <a:off x="142875" y="1351250"/>
            <a:ext cx="11906250" cy="5344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56"/>
          <p:cNvSpPr txBox="1"/>
          <p:nvPr>
            <p:ph idx="1" type="body"/>
          </p:nvPr>
        </p:nvSpPr>
        <p:spPr>
          <a:xfrm>
            <a:off x="770011" y="1825625"/>
            <a:ext cx="104148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01" name="Google Shape;401;p5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 Landings with different Booster Versions and Payloads </a:t>
            </a:r>
            <a:endParaRPr/>
          </a:p>
        </p:txBody>
      </p:sp>
      <p:pic>
        <p:nvPicPr>
          <p:cNvPr id="402" name="Google Shape;402;p56"/>
          <p:cNvPicPr preferRelativeResize="0"/>
          <p:nvPr/>
        </p:nvPicPr>
        <p:blipFill>
          <a:blip r:embed="rId4">
            <a:alphaModFix/>
          </a:blip>
          <a:stretch>
            <a:fillRect/>
          </a:stretch>
        </p:blipFill>
        <p:spPr>
          <a:xfrm>
            <a:off x="990600" y="1452975"/>
            <a:ext cx="10210800" cy="5157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57"/>
          <p:cNvSpPr txBox="1"/>
          <p:nvPr>
            <p:ph idx="1" type="body"/>
          </p:nvPr>
        </p:nvSpPr>
        <p:spPr>
          <a:xfrm>
            <a:off x="770011" y="1825625"/>
            <a:ext cx="104148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Payload range [0,2500]: Highest number of success landings Booster Version: FT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Payload range [2500,5000]: Highest number of success landings Booster Version: FT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Payload range [5000,7500]: Highest number of success landings Booster Version: FT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Payload range [7500,10000]: Highest number of success landings Booster Version: B4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Conclusion: Version Booster FT has the highest success rate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09" name="Google Shape;409;p5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 Landings with different Booster Versions and Payloads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5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59"/>
          <p:cNvSpPr txBox="1"/>
          <p:nvPr>
            <p:ph idx="1" type="body"/>
          </p:nvPr>
        </p:nvSpPr>
        <p:spPr>
          <a:xfrm>
            <a:off x="770003" y="2082125"/>
            <a:ext cx="3748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Decision Tree can distinguish between different classes. However the True Positive Rate (TRP) is only 0.5</a:t>
            </a:r>
            <a:endParaRPr/>
          </a:p>
        </p:txBody>
      </p:sp>
      <p:sp>
        <p:nvSpPr>
          <p:cNvPr id="421" name="Google Shape;42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22" name="Google Shape;422;p59"/>
          <p:cNvPicPr preferRelativeResize="0"/>
          <p:nvPr/>
        </p:nvPicPr>
        <p:blipFill>
          <a:blip r:embed="rId4">
            <a:alphaModFix/>
          </a:blip>
          <a:stretch>
            <a:fillRect/>
          </a:stretch>
        </p:blipFill>
        <p:spPr>
          <a:xfrm>
            <a:off x="4801953" y="1588824"/>
            <a:ext cx="6058635" cy="4633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60"/>
          <p:cNvSpPr txBox="1"/>
          <p:nvPr>
            <p:ph idx="1" type="body"/>
          </p:nvPr>
        </p:nvSpPr>
        <p:spPr>
          <a:xfrm>
            <a:off x="770000" y="1482025"/>
            <a:ext cx="10170900" cy="4744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 Launch Site with highest success landing rate and highest number and success landings: KSC LC-39A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Highest Landing success rate for various payload masses: FT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 Launch Site position: Far from cities and near the coast for safety reasons (In case when rocket fails, it is better for it to fall into the water and far from population-dense areas). Near railroads, highways, and coast for better rocket-building-materials transportation</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 Best model for Landing predictions: Decision Tree. However, TPR is low (0.5). More data is needed for a better fit. Example: Weather conditions (wind, temperature, humidity, etc..)</a:t>
            </a:r>
            <a:endParaRPr sz="2200">
              <a:solidFill>
                <a:srgbClr val="292929"/>
              </a:solidFill>
            </a:endParaRPr>
          </a:p>
        </p:txBody>
      </p:sp>
      <p:sp>
        <p:nvSpPr>
          <p:cNvPr id="429" name="Google Shape;429;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61"/>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Raw Data Set: https://github.com/nghhai96/Data-Science-CapstoneProject/blob/ef52dff6eb57b695ea245410075d333d11537995/dataset_part_1.csv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Dataset for model fitting: https://github.com/nghhai96/Data-Science-CapstoneProject/blob/ef52dff6eb57b695ea245410075d333d11537995/dataset_part_3.csv</a:t>
            </a:r>
            <a:endParaRPr/>
          </a:p>
        </p:txBody>
      </p:sp>
      <p:sp>
        <p:nvSpPr>
          <p:cNvPr id="437" name="Google Shape;437;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 SpaceX web API or SpaceX Wikipedia web scrapping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Dealt with missing values and created landing category variable</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Grid search to train, test and tune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use SpaceX web API or SpaceX Wikipedia web scrapping for data collection</a:t>
            </a:r>
            <a:r>
              <a:rPr b="0" i="0" lang="en-US" sz="2200" u="none" cap="none" strike="noStrike">
                <a:solidFill>
                  <a:srgbClr val="292929"/>
                </a:solidFill>
                <a:latin typeface="Arial"/>
                <a:ea typeface="Arial"/>
                <a:cs typeface="Arial"/>
                <a:sym typeface="Arial"/>
              </a:rPr>
              <a:t>.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21"/>
          <p:cNvSpPr/>
          <p:nvPr/>
        </p:nvSpPr>
        <p:spPr>
          <a:xfrm>
            <a:off x="1670900" y="2702525"/>
            <a:ext cx="2484600" cy="127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6146050" y="2673450"/>
            <a:ext cx="2978700" cy="13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4068300" y="4852900"/>
            <a:ext cx="3182100" cy="139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3705000" y="4142513"/>
            <a:ext cx="363300" cy="549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6400100" y="4142513"/>
            <a:ext cx="363300" cy="549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nvSpPr>
        <p:spPr>
          <a:xfrm>
            <a:off x="2019625" y="2891400"/>
            <a:ext cx="174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SpaceX Web API</a:t>
            </a:r>
            <a:endParaRPr b="1" sz="1800"/>
          </a:p>
        </p:txBody>
      </p:sp>
      <p:sp>
        <p:nvSpPr>
          <p:cNvPr id="137" name="Google Shape;137;p21"/>
          <p:cNvSpPr txBox="1"/>
          <p:nvPr/>
        </p:nvSpPr>
        <p:spPr>
          <a:xfrm>
            <a:off x="6661675" y="2994150"/>
            <a:ext cx="174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SpaceX Wikipedia</a:t>
            </a:r>
            <a:endParaRPr b="1" sz="1800"/>
          </a:p>
        </p:txBody>
      </p:sp>
      <p:sp>
        <p:nvSpPr>
          <p:cNvPr id="138" name="Google Shape;138;p21"/>
          <p:cNvSpPr txBox="1"/>
          <p:nvPr/>
        </p:nvSpPr>
        <p:spPr>
          <a:xfrm>
            <a:off x="4518375" y="5064475"/>
            <a:ext cx="174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Raw Dataset</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2"/>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45" name="Google Shape;145;p22"/>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https://github.com/nghhai96/DataScience-CapstoneProject/blob/bbb7684e9a49ca83 9157b82a96eab596f33c675b/Da ta%20Collection.ipynb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6" name="Google Shape;14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7" name="Google Shape;147;p22"/>
          <p:cNvPicPr preferRelativeResize="0"/>
          <p:nvPr/>
        </p:nvPicPr>
        <p:blipFill>
          <a:blip r:embed="rId4">
            <a:alphaModFix/>
          </a:blip>
          <a:stretch>
            <a:fillRect/>
          </a:stretch>
        </p:blipFill>
        <p:spPr>
          <a:xfrm>
            <a:off x="6096000" y="1546213"/>
            <a:ext cx="5267325" cy="473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3"/>
          <p:cNvSpPr txBox="1"/>
          <p:nvPr>
            <p:ph idx="1" type="body"/>
          </p:nvPr>
        </p:nvSpPr>
        <p:spPr>
          <a:xfrm>
            <a:off x="922400" y="1792301"/>
            <a:ext cx="3932400" cy="4135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web scraping process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 https://github.com/nghhai96 /Data-Science-CapstoneProject/blob/fef3b71c471b7 8532beef5f24f3c449f7b23a 760/jupyter-labswebscraping.ipynb </a:t>
            </a:r>
            <a:endParaRPr/>
          </a:p>
        </p:txBody>
      </p:sp>
      <p:sp>
        <p:nvSpPr>
          <p:cNvPr id="154" name="Google Shape;15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5" name="Google Shape;15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6" name="Google Shape;156;p23"/>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57" name="Google Shape;157;p23"/>
          <p:cNvPicPr preferRelativeResize="0"/>
          <p:nvPr/>
        </p:nvPicPr>
        <p:blipFill>
          <a:blip r:embed="rId4">
            <a:alphaModFix/>
          </a:blip>
          <a:stretch>
            <a:fillRect/>
          </a:stretch>
        </p:blipFill>
        <p:spPr>
          <a:xfrm>
            <a:off x="5922950" y="1800225"/>
            <a:ext cx="5461000" cy="434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